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2"/>
  </p:notesMasterIdLst>
  <p:sldIdLst>
    <p:sldId id="257" r:id="rId4"/>
    <p:sldId id="258" r:id="rId5"/>
    <p:sldId id="259" r:id="rId6"/>
    <p:sldId id="260" r:id="rId7"/>
    <p:sldId id="264" r:id="rId8"/>
    <p:sldId id="265" r:id="rId9"/>
    <p:sldId id="266" r:id="rId10"/>
    <p:sldId id="267" r:id="rId11"/>
  </p:sldIdLst>
  <p:sldSz cx="9144000" cy="5143500" type="screen16x9"/>
  <p:notesSz cx="6858000" cy="9144000"/>
  <p:embeddedFontLst>
    <p:embeddedFont>
      <p:font typeface="Dosis" panose="020B0604020202020204" charset="0"/>
      <p:regular r:id="rId13"/>
      <p:bold r:id="rId14"/>
    </p:embeddedFont>
    <p:embeddedFont>
      <p:font typeface="Roboto" panose="020B0604020202020204" charset="0"/>
      <p:regular r:id="rId15"/>
      <p:bold r:id="rId16"/>
      <p:italic r:id="rId17"/>
      <p:boldItalic r:id="rId18"/>
    </p:embeddedFont>
    <p:embeddedFont>
      <p:font typeface="Roboto Black" panose="020B0604020202020204" charset="0"/>
      <p:bold r:id="rId19"/>
      <p:boldItalic r:id="rId20"/>
    </p:embeddedFont>
    <p:embeddedFont>
      <p:font typeface="Roboto Thin" panose="020B0604020202020204" charset="0"/>
      <p:regular r:id="rId21"/>
      <p:bold r:id="rId22"/>
      <p:italic r:id="rId23"/>
      <p:boldItalic r:id="rId24"/>
    </p:embeddedFont>
    <p:embeddedFont>
      <p:font typeface="Segoe UI" panose="020B0502040204020203"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C52BF7-F10D-42DD-8479-FF2DDF1A0279}">
  <a:tblStyle styleId="{41C52BF7-F10D-42DD-8479-FF2DDF1A027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Master" Target="slideMasters/slideMaster3.xml"/><Relationship Id="rId21" Type="http://schemas.openxmlformats.org/officeDocument/2006/relationships/font" Target="fonts/font9.fntdata"/><Relationship Id="rId7" Type="http://schemas.openxmlformats.org/officeDocument/2006/relationships/slide" Target="slides/slide4.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2.fntdata"/><Relationship Id="rId32"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7.xml"/><Relationship Id="rId19" Type="http://schemas.openxmlformats.org/officeDocument/2006/relationships/font" Target="fonts/font7.fntdata"/><Relationship Id="rId31"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viewProps" Target="viewProps.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Shape 29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Shape 3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105597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9259340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1255644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8021491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11" name="Shape 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12" name="Shape 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9pPr>
          </a:lstStyle>
          <a:p>
            <a:r>
              <a:t>xx%</a:t>
            </a:r>
          </a:p>
        </p:txBody>
      </p:sp>
      <p:sp>
        <p:nvSpPr>
          <p:cNvPr id="46" name="Shape 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4"/>
        <p:cNvGrpSpPr/>
        <p:nvPr/>
      </p:nvGrpSpPr>
      <p:grpSpPr>
        <a:xfrm>
          <a:off x="0" y="0"/>
          <a:ext cx="0" cy="0"/>
          <a:chOff x="0" y="0"/>
          <a:chExt cx="0" cy="0"/>
        </a:xfrm>
      </p:grpSpPr>
      <p:sp>
        <p:nvSpPr>
          <p:cNvPr id="55" name="Shape 55"/>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Shape 56"/>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Shape 57"/>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Shape 58"/>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Shape 60"/>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Shape 61"/>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Shape 62"/>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Shape 63"/>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Shape 65"/>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Shape 66"/>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Shape 68"/>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Shape 69"/>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Shape 71"/>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Shape 72"/>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Shape 7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Shape 75"/>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Shape 7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Shape 77"/>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Shape 79"/>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Shape 80"/>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Shape 81"/>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9pPr>
          </a:lstStyle>
          <a:p>
            <a:endParaRPr/>
          </a:p>
        </p:txBody>
      </p:sp>
      <p:sp>
        <p:nvSpPr>
          <p:cNvPr id="15" name="Shape 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9pPr>
          </a:lstStyle>
          <a:p>
            <a:endParaRPr/>
          </a:p>
        </p:txBody>
      </p:sp>
      <p:sp>
        <p:nvSpPr>
          <p:cNvPr id="16" name="Shape 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Shape 8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Shape 84"/>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Shape 85"/>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600"/>
              </a:spcBef>
              <a:spcAft>
                <a:spcPts val="0"/>
              </a:spcAft>
              <a:buClr>
                <a:schemeClr val="dk1"/>
              </a:buClr>
              <a:buSzPts val="2400"/>
              <a:buFont typeface="Dosis"/>
              <a:buChar char="●"/>
              <a:defRPr sz="2400" b="0" i="0" u="none" strike="noStrike" cap="none">
                <a:solidFill>
                  <a:schemeClr val="dk1"/>
                </a:solidFill>
                <a:latin typeface="Dosis"/>
                <a:ea typeface="Dosis"/>
                <a:cs typeface="Dosis"/>
                <a:sym typeface="Dosis"/>
              </a:defRPr>
            </a:lvl1pPr>
            <a:lvl2pPr marL="914400" marR="0" lvl="1"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2pPr>
            <a:lvl3pPr marL="1371600" marR="0" lvl="2"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3pPr>
            <a:lvl4pPr marL="1828800" marR="0" lvl="3"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4pPr>
            <a:lvl5pPr marL="2286000" marR="0" lvl="4"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5pPr>
            <a:lvl6pPr marL="2743200" marR="0" lvl="5"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6pPr>
            <a:lvl7pPr marL="3200400" marR="0" lvl="6"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7pPr>
            <a:lvl8pPr marL="3657600" marR="0" lvl="7"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8pPr>
            <a:lvl9pPr marL="4114800" marR="0" lvl="8"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Shape 87"/>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Shape 8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Shape 89"/>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Shape 90"/>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Shape 91"/>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Shape 92"/>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Shape 94"/>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Shape 95"/>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Shape 96"/>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Shape 97"/>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Shape 98"/>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Shape 99"/>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Shape 100"/>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Shape 101"/>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Shape 103"/>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Shape 104"/>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Shape 105"/>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Shape 106"/>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Shape 107"/>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Shape 108"/>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Shape 109"/>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Shape 110"/>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Shape 111"/>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Shape 112"/>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Shape 113"/>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Shape 114"/>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Shape 115"/>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Shape 116"/>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Shape 117"/>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Shape 118"/>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Shape 119"/>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Shape 120"/>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Shape 121"/>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Shape 122"/>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Shape 123"/>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Shape 124"/>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Shape 125"/>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Shape 126"/>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Shape 127"/>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Shape 128"/>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Shape 130"/>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Shape 131"/>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Shape 132"/>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Shape 133"/>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Shape 134"/>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Shape 135"/>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Shape 138"/>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Shape 141"/>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Shape 142"/>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Shape 143"/>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Shape 144"/>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Shape 14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Shape 146"/>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Shape 147"/>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Shape 148"/>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Shape 149"/>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Shape 150"/>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Shape 151"/>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Shape 152"/>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Shape 153"/>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Shape 154"/>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Shape 15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Shape 157"/>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Shape 158"/>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Shape 159"/>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Shape 160"/>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Shape 161"/>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Shape 163"/>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Shape 164"/>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Shape 165"/>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Shape 166"/>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Shape 167"/>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Shape 168"/>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Shape 171"/>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Shape 172"/>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Shape 173"/>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Shape 17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Shape 176"/>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Shape 177"/>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Shape 17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Shape 18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Shape 181"/>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Shape 182"/>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9pPr>
          </a:lstStyle>
          <a:p>
            <a:endParaRPr/>
          </a:p>
        </p:txBody>
      </p:sp>
      <p:sp>
        <p:nvSpPr>
          <p:cNvPr id="19" name="Shape 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Shape 18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Shape 185"/>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Shape 18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Shape 188"/>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Shape 190"/>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Shape 191"/>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Shape 192"/>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Shape 193"/>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9" name="Shape 2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0" name="Shape 2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257" name="Shape 2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0" name="Shape 26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1" name="Shape 26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2" name="Shape 2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5" name="Shape 2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268" name="Shape 26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9" name="Shape 2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272" name="Shape 2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2" name="Shape 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3" name="Shape 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4" name="Shape 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Shape 27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276" name="Shape 2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281" name="Shape 2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284" name="Shape 28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endParaRPr/>
          </a:p>
        </p:txBody>
      </p:sp>
      <p:sp>
        <p:nvSpPr>
          <p:cNvPr id="30" name="Shape 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9pPr>
          </a:lstStyle>
          <a:p>
            <a:endParaRPr/>
          </a:p>
        </p:txBody>
      </p:sp>
      <p:sp>
        <p:nvSpPr>
          <p:cNvPr id="34" name="Shape 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9pPr>
          </a:lstStyle>
          <a:p>
            <a:endParaRPr/>
          </a:p>
        </p:txBody>
      </p:sp>
      <p:sp>
        <p:nvSpPr>
          <p:cNvPr id="38" name="Shape 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9pPr>
          </a:lstStyle>
          <a:p>
            <a:endParaRPr/>
          </a:p>
        </p:txBody>
      </p:sp>
      <p:sp>
        <p:nvSpPr>
          <p:cNvPr id="39" name="Shape 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0" name="Shape 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1pPr>
          </a:lstStyle>
          <a:p>
            <a:endParaRPr/>
          </a:p>
        </p:txBody>
      </p:sp>
      <p:sp>
        <p:nvSpPr>
          <p:cNvPr id="43" name="Shape 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theme" Target="../theme/theme3.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US" sz="5600" b="0" i="0" u="none" strike="noStrike" cap="none" dirty="0">
                <a:solidFill>
                  <a:schemeClr val="lt1"/>
                </a:solidFill>
                <a:latin typeface="Roboto Black"/>
                <a:ea typeface="Roboto Black"/>
                <a:cs typeface="Roboto Black"/>
                <a:sym typeface="Roboto Black"/>
              </a:rPr>
              <a:t>Marketing Funnels with</a:t>
            </a:r>
          </a:p>
          <a:p>
            <a:pPr marL="0" marR="0" lvl="0" indent="0" algn="l" rtl="0">
              <a:lnSpc>
                <a:spcPct val="100000"/>
              </a:lnSpc>
              <a:spcBef>
                <a:spcPts val="0"/>
              </a:spcBef>
              <a:spcAft>
                <a:spcPts val="0"/>
              </a:spcAft>
              <a:buClr>
                <a:srgbClr val="295269"/>
              </a:buClr>
              <a:buSzPts val="5600"/>
              <a:buFont typeface="Arial"/>
              <a:buNone/>
            </a:pPr>
            <a:r>
              <a:rPr lang="en-US" sz="5600" dirty="0" err="1">
                <a:solidFill>
                  <a:schemeClr val="lt1"/>
                </a:solidFill>
                <a:latin typeface="Roboto Black"/>
                <a:ea typeface="Roboto Black"/>
                <a:cs typeface="Roboto Black"/>
                <a:sym typeface="Roboto Black"/>
              </a:rPr>
              <a:t>Warby</a:t>
            </a:r>
            <a:r>
              <a:rPr lang="en-US" sz="5600" dirty="0">
                <a:solidFill>
                  <a:schemeClr val="lt1"/>
                </a:solidFill>
                <a:latin typeface="Roboto Black"/>
                <a:ea typeface="Roboto Black"/>
                <a:cs typeface="Roboto Black"/>
                <a:sym typeface="Roboto Black"/>
              </a:rPr>
              <a:t> Parker</a:t>
            </a:r>
            <a:r>
              <a:rPr lang="en" sz="5600" b="0" i="0" u="none" strike="noStrike" cap="none" dirty="0">
                <a:solidFill>
                  <a:schemeClr val="lt1"/>
                </a:solidFill>
                <a:latin typeface="Roboto Black"/>
                <a:ea typeface="Roboto Black"/>
                <a:cs typeface="Roboto Black"/>
                <a:sym typeface="Roboto Black"/>
              </a:rPr>
              <a:t> </a:t>
            </a:r>
            <a:endParaRPr sz="12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Learn SQL from Scratch</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Patrick Lynch</a:t>
            </a: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12/18/18</a:t>
            </a:r>
            <a:endParaRPr sz="2800" b="0" i="0" u="none" strike="noStrike" cap="none" dirty="0">
              <a:solidFill>
                <a:srgbClr val="EFEFEF"/>
              </a:solidFill>
              <a:latin typeface="Roboto Thin"/>
              <a:ea typeface="Roboto Thin"/>
              <a:cs typeface="Roboto Thin"/>
              <a:sym typeface="Roboto Thin"/>
            </a:endParaRPr>
          </a:p>
        </p:txBody>
      </p:sp>
      <p:pic>
        <p:nvPicPr>
          <p:cNvPr id="299" name="Shape 299"/>
          <p:cNvPicPr preferRelativeResize="0"/>
          <p:nvPr/>
        </p:nvPicPr>
        <p:blipFill rotWithShape="1">
          <a:blip r:embed="rId3">
            <a:alphaModFix/>
          </a:blip>
          <a:srcRect/>
          <a:stretch/>
        </p:blipFill>
        <p:spPr>
          <a:xfrm>
            <a:off x="466824" y="661700"/>
            <a:ext cx="2024775" cy="425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Roboto"/>
              <a:buNone/>
            </a:pPr>
            <a:r>
              <a:rPr lang="en" sz="2800" b="1" i="0" u="none" strike="noStrike" cap="none">
                <a:solidFill>
                  <a:srgbClr val="295269"/>
                </a:solidFill>
                <a:latin typeface="Roboto"/>
                <a:ea typeface="Roboto"/>
                <a:cs typeface="Roboto"/>
                <a:sym typeface="Roboto"/>
              </a:rPr>
              <a:t>Example Table of Contents</a:t>
            </a:r>
            <a:endParaRPr sz="2800" b="1" i="0" u="none" strike="noStrike" cap="none">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 sz="2400" b="0" i="0" u="none" strike="noStrike" cap="none">
                <a:solidFill>
                  <a:srgbClr val="222222"/>
                </a:solidFill>
                <a:highlight>
                  <a:srgbClr val="FFFFFF"/>
                </a:highlight>
                <a:latin typeface="Roboto"/>
                <a:ea typeface="Roboto"/>
                <a:cs typeface="Roboto"/>
                <a:sym typeface="Roboto"/>
              </a:rPr>
              <a:t>Get familiar with </a:t>
            </a:r>
            <a:r>
              <a:rPr lang="en" sz="2400">
                <a:solidFill>
                  <a:srgbClr val="222222"/>
                </a:solidFill>
                <a:highlight>
                  <a:srgbClr val="FFFFFF"/>
                </a:highlight>
                <a:latin typeface="Roboto"/>
                <a:ea typeface="Roboto"/>
                <a:cs typeface="Roboto"/>
                <a:sym typeface="Roboto"/>
              </a:rPr>
              <a:t>Warby Parker</a:t>
            </a:r>
            <a:endParaRPr sz="2400" b="0" i="0" u="none" strike="noStrike" cap="none">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b="0" i="0" u="none" strike="noStrike" cap="none">
                <a:solidFill>
                  <a:srgbClr val="222222"/>
                </a:solidFill>
                <a:highlight>
                  <a:srgbClr val="FFFFFF"/>
                </a:highlight>
                <a:latin typeface="Roboto"/>
                <a:ea typeface="Roboto"/>
                <a:cs typeface="Roboto"/>
                <a:sym typeface="Roboto"/>
              </a:rPr>
              <a:t>What is the </a:t>
            </a:r>
            <a:r>
              <a:rPr lang="en" sz="2400">
                <a:solidFill>
                  <a:srgbClr val="222222"/>
                </a:solidFill>
                <a:highlight>
                  <a:srgbClr val="FFFFFF"/>
                </a:highlight>
                <a:latin typeface="Roboto"/>
                <a:ea typeface="Roboto"/>
                <a:cs typeface="Roboto"/>
                <a:sym typeface="Roboto"/>
              </a:rPr>
              <a:t>Quiz Funnel</a:t>
            </a:r>
            <a:endParaRPr sz="2400" b="0" i="0" u="none" strike="noStrike" cap="none">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A/B Testing with Home Try-On Funnel</a:t>
            </a:r>
            <a:endParaRPr sz="2400" b="0" i="0" u="none" strike="noStrike" cap="none">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391664"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chemeClr val="lt1"/>
                </a:solidFill>
                <a:latin typeface="Roboto Black"/>
                <a:ea typeface="Roboto Black"/>
                <a:cs typeface="Roboto Black"/>
                <a:sym typeface="Roboto Black"/>
              </a:rPr>
              <a:t>1.</a:t>
            </a:r>
            <a:r>
              <a:rPr lang="en-US" sz="4800" b="0" i="0" u="none" strike="noStrike" cap="none" dirty="0">
                <a:solidFill>
                  <a:schemeClr val="lt1"/>
                </a:solidFill>
                <a:latin typeface="Roboto Black"/>
                <a:ea typeface="Roboto Black"/>
                <a:cs typeface="Roboto Black"/>
                <a:sym typeface="Roboto Black"/>
              </a:rPr>
              <a:t>Quiz Response Rates</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rgbClr val="295269"/>
                </a:solidFill>
                <a:latin typeface="Roboto"/>
                <a:ea typeface="Roboto"/>
                <a:cs typeface="Roboto"/>
                <a:sym typeface="Roboto"/>
              </a:rPr>
              <a:t>1. </a:t>
            </a:r>
            <a:r>
              <a:rPr lang="en-US" sz="2400" b="1" dirty="0" err="1">
                <a:solidFill>
                  <a:srgbClr val="295269"/>
                </a:solidFill>
                <a:latin typeface="Roboto"/>
                <a:ea typeface="Roboto"/>
                <a:cs typeface="Roboto"/>
                <a:sym typeface="Roboto"/>
              </a:rPr>
              <a:t>Warby</a:t>
            </a:r>
            <a:r>
              <a:rPr lang="en-US" sz="2400" b="1" dirty="0">
                <a:solidFill>
                  <a:srgbClr val="295269"/>
                </a:solidFill>
                <a:latin typeface="Roboto"/>
                <a:ea typeface="Roboto"/>
                <a:cs typeface="Roboto"/>
                <a:sym typeface="Roboto"/>
              </a:rPr>
              <a:t> Quiz Results</a:t>
            </a:r>
            <a:endParaRPr sz="2400" b="1" i="0" u="none" strike="noStrike" cap="none" dirty="0">
              <a:solidFill>
                <a:srgbClr val="295269"/>
              </a:solidFill>
              <a:latin typeface="Roboto"/>
              <a:ea typeface="Roboto"/>
              <a:cs typeface="Roboto"/>
              <a:sym typeface="Roboto"/>
            </a:endParaRPr>
          </a:p>
        </p:txBody>
      </p:sp>
      <p:sp>
        <p:nvSpPr>
          <p:cNvPr id="316" name="Shape 316"/>
          <p:cNvSpPr txBox="1"/>
          <p:nvPr/>
        </p:nvSpPr>
        <p:spPr>
          <a:xfrm>
            <a:off x="200098" y="1162338"/>
            <a:ext cx="852060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rgbClr val="000000"/>
              </a:buClr>
              <a:buSzPts val="1200"/>
              <a:buFont typeface="Roboto"/>
              <a:buChar char="●"/>
            </a:pPr>
            <a:r>
              <a:rPr lang="en" sz="1200" dirty="0">
                <a:latin typeface="Roboto"/>
                <a:ea typeface="Roboto"/>
                <a:cs typeface="Roboto"/>
                <a:sym typeface="Roboto"/>
              </a:rPr>
              <a:t>Questions 3 and 5 receieved the lowest repsonse rates</a:t>
            </a:r>
          </a:p>
          <a:p>
            <a:pPr marL="457200" marR="0" lvl="0" indent="-304800" algn="l" rtl="0">
              <a:lnSpc>
                <a:spcPct val="115000"/>
              </a:lnSpc>
              <a:spcBef>
                <a:spcPts val="0"/>
              </a:spcBef>
              <a:spcAft>
                <a:spcPts val="0"/>
              </a:spcAft>
              <a:buClr>
                <a:srgbClr val="000000"/>
              </a:buClr>
              <a:buSzPts val="1200"/>
              <a:buFont typeface="Roboto"/>
              <a:buChar char="●"/>
            </a:pPr>
            <a:r>
              <a:rPr lang="en" sz="1200" dirty="0">
                <a:latin typeface="Roboto"/>
                <a:ea typeface="Roboto"/>
                <a:cs typeface="Roboto"/>
                <a:sym typeface="Roboto"/>
              </a:rPr>
              <a:t>Q</a:t>
            </a:r>
            <a:r>
              <a:rPr lang="en-US" sz="1200" dirty="0" err="1">
                <a:latin typeface="Roboto"/>
                <a:ea typeface="Roboto"/>
                <a:cs typeface="Roboto"/>
                <a:sym typeface="Roboto"/>
              </a:rPr>
              <a:t>uestion</a:t>
            </a:r>
            <a:r>
              <a:rPr lang="en-US" sz="1200" dirty="0">
                <a:latin typeface="Roboto"/>
                <a:ea typeface="Roboto"/>
                <a:cs typeface="Roboto"/>
                <a:sym typeface="Roboto"/>
              </a:rPr>
              <a:t> 3, “Which shapes do you like?” may be ineffective as most customers either have little preference or are unsure. A more effective method may be to show the customer a few examples and let them decide in a Yes/No fashion if they found the glasses shape appealing</a:t>
            </a:r>
          </a:p>
          <a:p>
            <a:pPr marL="457200" marR="0" lvl="0" indent="-304800" algn="l" rtl="0">
              <a:lnSpc>
                <a:spcPct val="115000"/>
              </a:lnSpc>
              <a:spcBef>
                <a:spcPts val="0"/>
              </a:spcBef>
              <a:spcAft>
                <a:spcPts val="0"/>
              </a:spcAft>
              <a:buClr>
                <a:srgbClr val="000000"/>
              </a:buClr>
              <a:buSzPts val="1200"/>
              <a:buFont typeface="Roboto"/>
              <a:buChar char="●"/>
            </a:pPr>
            <a:r>
              <a:rPr lang="en-US" sz="1200" dirty="0">
                <a:latin typeface="Roboto"/>
                <a:ea typeface="Roboto"/>
                <a:cs typeface="Roboto"/>
                <a:sym typeface="Roboto"/>
              </a:rPr>
              <a:t>Question 5, “When was your last eye exam?” may have a lower response rate as an answer may be too personal as many individuals may not be up to date. It is overall not entirely relevant to the purchase and can be excluded. The customer has to have a prescription to checkout so the relevant response is answered by default.</a:t>
            </a:r>
            <a:endParaRPr lang="en" sz="1200" dirty="0">
              <a:latin typeface="Roboto"/>
              <a:ea typeface="Roboto"/>
              <a:cs typeface="Roboto"/>
              <a:sym typeface="Roboto"/>
            </a:endParaRPr>
          </a:p>
        </p:txBody>
      </p:sp>
      <p:graphicFrame>
        <p:nvGraphicFramePr>
          <p:cNvPr id="2" name="Table 1">
            <a:extLst>
              <a:ext uri="{FF2B5EF4-FFF2-40B4-BE49-F238E27FC236}">
                <a16:creationId xmlns:a16="http://schemas.microsoft.com/office/drawing/2014/main" id="{1DDDA7DC-8122-4D47-9534-C79E1660CE9D}"/>
              </a:ext>
            </a:extLst>
          </p:cNvPr>
          <p:cNvGraphicFramePr>
            <a:graphicFrameLocks noGrp="1"/>
          </p:cNvGraphicFramePr>
          <p:nvPr>
            <p:extLst>
              <p:ext uri="{D42A27DB-BD31-4B8C-83A1-F6EECF244321}">
                <p14:modId xmlns:p14="http://schemas.microsoft.com/office/powerpoint/2010/main" val="2068964077"/>
              </p:ext>
            </p:extLst>
          </p:nvPr>
        </p:nvGraphicFramePr>
        <p:xfrm>
          <a:off x="390423" y="3120462"/>
          <a:ext cx="3827616" cy="1683825"/>
        </p:xfrm>
        <a:graphic>
          <a:graphicData uri="http://schemas.openxmlformats.org/drawingml/2006/table">
            <a:tbl>
              <a:tblPr>
                <a:tableStyleId>{41C52BF7-F10D-42DD-8479-FF2DDF1A0279}</a:tableStyleId>
              </a:tblPr>
              <a:tblGrid>
                <a:gridCol w="2013659">
                  <a:extLst>
                    <a:ext uri="{9D8B030D-6E8A-4147-A177-3AD203B41FA5}">
                      <a16:colId xmlns:a16="http://schemas.microsoft.com/office/drawing/2014/main" val="1550324438"/>
                    </a:ext>
                  </a:extLst>
                </a:gridCol>
                <a:gridCol w="848732">
                  <a:extLst>
                    <a:ext uri="{9D8B030D-6E8A-4147-A177-3AD203B41FA5}">
                      <a16:colId xmlns:a16="http://schemas.microsoft.com/office/drawing/2014/main" val="3489419463"/>
                    </a:ext>
                  </a:extLst>
                </a:gridCol>
                <a:gridCol w="965225">
                  <a:extLst>
                    <a:ext uri="{9D8B030D-6E8A-4147-A177-3AD203B41FA5}">
                      <a16:colId xmlns:a16="http://schemas.microsoft.com/office/drawing/2014/main" val="3917894425"/>
                    </a:ext>
                  </a:extLst>
                </a:gridCol>
              </a:tblGrid>
              <a:tr h="190500">
                <a:tc>
                  <a:txBody>
                    <a:bodyPr/>
                    <a:lstStyle/>
                    <a:p>
                      <a:pPr algn="ctr" fontAlgn="ctr"/>
                      <a:r>
                        <a:rPr lang="en-US" sz="800" u="none" strike="noStrike" dirty="0">
                          <a:effectLst/>
                        </a:rPr>
                        <a:t>question</a:t>
                      </a:r>
                      <a:endParaRPr lang="en-US" sz="800" b="1" i="0" u="none" strike="noStrike" dirty="0">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 Answers</a:t>
                      </a:r>
                      <a:endParaRPr lang="en-US" sz="800" b="1" i="0" u="none" strike="noStrike">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Response Rate</a:t>
                      </a:r>
                      <a:endParaRPr lang="en-US" sz="800" b="1" i="0" u="none" strike="noStrike">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997695489"/>
                  </a:ext>
                </a:extLst>
              </a:tr>
              <a:tr h="190500">
                <a:tc>
                  <a:txBody>
                    <a:bodyPr/>
                    <a:lstStyle/>
                    <a:p>
                      <a:pPr algn="ctr" fontAlgn="ctr"/>
                      <a:r>
                        <a:rPr lang="en-US" sz="800" u="none" strike="noStrike" dirty="0">
                          <a:effectLst/>
                        </a:rPr>
                        <a:t>1. What are you looking for?</a:t>
                      </a:r>
                      <a:endParaRPr lang="en-US" sz="800" b="0" i="0" u="none" strike="noStrike" dirty="0">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500</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100%</a:t>
                      </a:r>
                      <a:endParaRPr lang="en-US" sz="800" b="1" i="0" u="none" strike="noStrike">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3534911653"/>
                  </a:ext>
                </a:extLst>
              </a:tr>
              <a:tr h="731325">
                <a:tc>
                  <a:txBody>
                    <a:bodyPr/>
                    <a:lstStyle/>
                    <a:p>
                      <a:pPr algn="ctr" fontAlgn="ctr"/>
                      <a:r>
                        <a:rPr lang="en-US" sz="800" u="none" strike="noStrike" dirty="0">
                          <a:effectLst/>
                        </a:rPr>
                        <a:t>2. What's your fit?</a:t>
                      </a:r>
                      <a:endParaRPr lang="en-US" sz="800" b="0" i="0" u="none" strike="noStrike" dirty="0">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475</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dirty="0">
                          <a:effectLst/>
                        </a:rPr>
                        <a:t>95%</a:t>
                      </a:r>
                      <a:endParaRPr lang="en-US" sz="800" b="1" i="0" u="none" strike="noStrike" dirty="0">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1892612108"/>
                  </a:ext>
                </a:extLst>
              </a:tr>
              <a:tr h="190500">
                <a:tc>
                  <a:txBody>
                    <a:bodyPr/>
                    <a:lstStyle/>
                    <a:p>
                      <a:pPr algn="ctr" fontAlgn="ctr"/>
                      <a:r>
                        <a:rPr lang="en-US" sz="800" u="none" strike="noStrike">
                          <a:effectLst/>
                        </a:rPr>
                        <a:t>3. Which shapes do you like?</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380</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80%</a:t>
                      </a:r>
                      <a:endParaRPr lang="en-US" sz="800" b="1" i="0" u="none" strike="noStrike">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4238576423"/>
                  </a:ext>
                </a:extLst>
              </a:tr>
              <a:tr h="190500">
                <a:tc>
                  <a:txBody>
                    <a:bodyPr/>
                    <a:lstStyle/>
                    <a:p>
                      <a:pPr algn="ctr" fontAlgn="ctr"/>
                      <a:r>
                        <a:rPr lang="en-US" sz="800" u="none" strike="noStrike">
                          <a:effectLst/>
                        </a:rPr>
                        <a:t>4. Which colors do you like?</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361</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95%</a:t>
                      </a:r>
                      <a:endParaRPr lang="en-US" sz="800" b="1" i="0" u="none" strike="noStrike">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2274537238"/>
                  </a:ext>
                </a:extLst>
              </a:tr>
              <a:tr h="190500">
                <a:tc>
                  <a:txBody>
                    <a:bodyPr/>
                    <a:lstStyle/>
                    <a:p>
                      <a:pPr algn="ctr" fontAlgn="ctr"/>
                      <a:r>
                        <a:rPr lang="en-US" sz="800" u="none" strike="noStrike">
                          <a:effectLst/>
                        </a:rPr>
                        <a:t>5. When was your last eye exam?</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270</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dirty="0">
                          <a:effectLst/>
                        </a:rPr>
                        <a:t>75%</a:t>
                      </a:r>
                      <a:endParaRPr lang="en-US" sz="800" b="1" i="0" u="none" strike="noStrike" dirty="0">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2118107999"/>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391664"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b="0" i="0" u="none" strike="noStrike" cap="none" dirty="0">
                <a:solidFill>
                  <a:schemeClr val="lt1"/>
                </a:solidFill>
                <a:latin typeface="Roboto Black"/>
                <a:ea typeface="Roboto Black"/>
                <a:cs typeface="Roboto Black"/>
                <a:sym typeface="Roboto Black"/>
              </a:rPr>
              <a:t>2.Quiz Conversion Rates</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31833980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11675" y="206376"/>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 </a:t>
            </a:r>
            <a:r>
              <a:rPr lang="en-US" sz="2400" b="1" i="0" u="none" strike="noStrike" cap="none" dirty="0">
                <a:solidFill>
                  <a:srgbClr val="295269"/>
                </a:solidFill>
                <a:latin typeface="Roboto"/>
                <a:ea typeface="Roboto"/>
                <a:cs typeface="Roboto"/>
                <a:sym typeface="Roboto"/>
              </a:rPr>
              <a:t>Quiz Conversion rates</a:t>
            </a:r>
            <a:endParaRPr sz="2400" b="1" i="0" u="none" strike="noStrike" cap="none" dirty="0">
              <a:solidFill>
                <a:srgbClr val="295269"/>
              </a:solidFill>
              <a:latin typeface="Roboto"/>
              <a:ea typeface="Roboto"/>
              <a:cs typeface="Roboto"/>
              <a:sym typeface="Roboto"/>
            </a:endParaRPr>
          </a:p>
        </p:txBody>
      </p:sp>
      <p:sp>
        <p:nvSpPr>
          <p:cNvPr id="316" name="Shape 316"/>
          <p:cNvSpPr txBox="1"/>
          <p:nvPr/>
        </p:nvSpPr>
        <p:spPr>
          <a:xfrm>
            <a:off x="111675" y="1183770"/>
            <a:ext cx="852060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rgbClr val="000000"/>
              </a:buClr>
              <a:buSzPts val="1200"/>
              <a:buFont typeface="Roboto"/>
              <a:buChar char="●"/>
            </a:pPr>
            <a:r>
              <a:rPr lang="en-US" sz="1200" dirty="0">
                <a:latin typeface="Roboto"/>
                <a:ea typeface="Roboto"/>
                <a:cs typeface="Roboto"/>
                <a:sym typeface="Roboto"/>
              </a:rPr>
              <a:t>Data suggests that the try-on process is very effective, overall, in leading to a purchase</a:t>
            </a:r>
          </a:p>
          <a:p>
            <a:pPr marL="457200" marR="0" lvl="0" indent="-304800" algn="l" rtl="0">
              <a:lnSpc>
                <a:spcPct val="115000"/>
              </a:lnSpc>
              <a:spcBef>
                <a:spcPts val="0"/>
              </a:spcBef>
              <a:spcAft>
                <a:spcPts val="0"/>
              </a:spcAft>
              <a:buClr>
                <a:srgbClr val="000000"/>
              </a:buClr>
              <a:buSzPts val="1200"/>
              <a:buFont typeface="Roboto"/>
              <a:buChar char="●"/>
            </a:pPr>
            <a:r>
              <a:rPr lang="en-US" sz="1200" dirty="0">
                <a:latin typeface="Roboto"/>
                <a:ea typeface="Roboto"/>
                <a:cs typeface="Roboto"/>
                <a:sym typeface="Roboto"/>
              </a:rPr>
              <a:t>In a sample where n=1000 potential customers who took the style quiz, 75% decided to try on </a:t>
            </a:r>
            <a:r>
              <a:rPr lang="en-US" sz="1200" dirty="0" err="1">
                <a:latin typeface="Roboto"/>
                <a:ea typeface="Roboto"/>
                <a:cs typeface="Roboto"/>
                <a:sym typeface="Roboto"/>
              </a:rPr>
              <a:t>Warby</a:t>
            </a:r>
            <a:r>
              <a:rPr lang="en-US" sz="1200" dirty="0">
                <a:latin typeface="Roboto"/>
                <a:ea typeface="Roboto"/>
                <a:cs typeface="Roboto"/>
                <a:sym typeface="Roboto"/>
              </a:rPr>
              <a:t> glasses and 66% eventually made a purchase</a:t>
            </a:r>
          </a:p>
          <a:p>
            <a:pPr marL="457200" marR="0" lvl="0" indent="-304800" algn="l" rtl="0">
              <a:lnSpc>
                <a:spcPct val="115000"/>
              </a:lnSpc>
              <a:spcBef>
                <a:spcPts val="0"/>
              </a:spcBef>
              <a:spcAft>
                <a:spcPts val="0"/>
              </a:spcAft>
              <a:buClr>
                <a:srgbClr val="000000"/>
              </a:buClr>
              <a:buSzPts val="1200"/>
              <a:buFont typeface="Roboto"/>
              <a:buChar char="●"/>
            </a:pPr>
            <a:r>
              <a:rPr lang="en-US" sz="1200" dirty="0">
                <a:latin typeface="Roboto"/>
                <a:ea typeface="Roboto"/>
                <a:cs typeface="Roboto"/>
                <a:sym typeface="Roboto"/>
              </a:rPr>
              <a:t>This indicates that </a:t>
            </a:r>
            <a:r>
              <a:rPr lang="en-US" sz="1200" dirty="0" err="1">
                <a:latin typeface="Roboto"/>
                <a:ea typeface="Roboto"/>
                <a:cs typeface="Roboto"/>
                <a:sym typeface="Roboto"/>
              </a:rPr>
              <a:t>Warby</a:t>
            </a:r>
            <a:r>
              <a:rPr lang="en-US" sz="1200" dirty="0">
                <a:latin typeface="Roboto"/>
                <a:ea typeface="Roboto"/>
                <a:cs typeface="Roboto"/>
                <a:sym typeface="Roboto"/>
              </a:rPr>
              <a:t> should continue advertising their try-on model</a:t>
            </a:r>
            <a:endParaRPr lang="en" sz="1200" dirty="0">
              <a:latin typeface="Roboto"/>
              <a:ea typeface="Roboto"/>
              <a:cs typeface="Roboto"/>
              <a:sym typeface="Roboto"/>
            </a:endParaRPr>
          </a:p>
        </p:txBody>
      </p:sp>
      <p:graphicFrame>
        <p:nvGraphicFramePr>
          <p:cNvPr id="3" name="Table 2">
            <a:extLst>
              <a:ext uri="{FF2B5EF4-FFF2-40B4-BE49-F238E27FC236}">
                <a16:creationId xmlns:a16="http://schemas.microsoft.com/office/drawing/2014/main" id="{A096ECDD-EF94-4E39-8079-BE849E1F91A3}"/>
              </a:ext>
            </a:extLst>
          </p:cNvPr>
          <p:cNvGraphicFramePr>
            <a:graphicFrameLocks noGrp="1"/>
          </p:cNvGraphicFramePr>
          <p:nvPr>
            <p:extLst>
              <p:ext uri="{D42A27DB-BD31-4B8C-83A1-F6EECF244321}">
                <p14:modId xmlns:p14="http://schemas.microsoft.com/office/powerpoint/2010/main" val="361327635"/>
              </p:ext>
            </p:extLst>
          </p:nvPr>
        </p:nvGraphicFramePr>
        <p:xfrm>
          <a:off x="488949" y="3417094"/>
          <a:ext cx="4968875" cy="883444"/>
        </p:xfrm>
        <a:graphic>
          <a:graphicData uri="http://schemas.openxmlformats.org/drawingml/2006/table">
            <a:tbl>
              <a:tblPr>
                <a:tableStyleId>{41C52BF7-F10D-42DD-8479-FF2DDF1A0279}</a:tableStyleId>
              </a:tblPr>
              <a:tblGrid>
                <a:gridCol w="1737670">
                  <a:extLst>
                    <a:ext uri="{9D8B030D-6E8A-4147-A177-3AD203B41FA5}">
                      <a16:colId xmlns:a16="http://schemas.microsoft.com/office/drawing/2014/main" val="87369432"/>
                    </a:ext>
                  </a:extLst>
                </a:gridCol>
                <a:gridCol w="732406">
                  <a:extLst>
                    <a:ext uri="{9D8B030D-6E8A-4147-A177-3AD203B41FA5}">
                      <a16:colId xmlns:a16="http://schemas.microsoft.com/office/drawing/2014/main" val="1741688923"/>
                    </a:ext>
                  </a:extLst>
                </a:gridCol>
                <a:gridCol w="832933">
                  <a:extLst>
                    <a:ext uri="{9D8B030D-6E8A-4147-A177-3AD203B41FA5}">
                      <a16:colId xmlns:a16="http://schemas.microsoft.com/office/drawing/2014/main" val="3125436896"/>
                    </a:ext>
                  </a:extLst>
                </a:gridCol>
                <a:gridCol w="689324">
                  <a:extLst>
                    <a:ext uri="{9D8B030D-6E8A-4147-A177-3AD203B41FA5}">
                      <a16:colId xmlns:a16="http://schemas.microsoft.com/office/drawing/2014/main" val="3170851767"/>
                    </a:ext>
                  </a:extLst>
                </a:gridCol>
                <a:gridCol w="976542">
                  <a:extLst>
                    <a:ext uri="{9D8B030D-6E8A-4147-A177-3AD203B41FA5}">
                      <a16:colId xmlns:a16="http://schemas.microsoft.com/office/drawing/2014/main" val="3306816509"/>
                    </a:ext>
                  </a:extLst>
                </a:gridCol>
              </a:tblGrid>
              <a:tr h="441722">
                <a:tc>
                  <a:txBody>
                    <a:bodyPr/>
                    <a:lstStyle/>
                    <a:p>
                      <a:pPr algn="ctr" fontAlgn="ctr"/>
                      <a:r>
                        <a:rPr lang="en-US" sz="800" u="none" strike="noStrike">
                          <a:effectLst/>
                        </a:rPr>
                        <a:t>num_quizzed</a:t>
                      </a:r>
                      <a:endParaRPr lang="en-US" sz="800" b="1" i="0" u="none" strike="noStrike">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num_try</a:t>
                      </a:r>
                      <a:endParaRPr lang="en-US" sz="800" b="1" i="0" u="none" strike="noStrike">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num_purchase</a:t>
                      </a:r>
                      <a:endParaRPr lang="en-US" sz="800" b="1" i="0" u="none" strike="noStrike">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 try_on</a:t>
                      </a:r>
                      <a:endParaRPr lang="en-US" sz="800" b="1" i="0" u="none" strike="noStrike">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 purch_after_try</a:t>
                      </a:r>
                      <a:endParaRPr lang="en-US" sz="800" b="1" i="0" u="none" strike="noStrike">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1903810564"/>
                  </a:ext>
                </a:extLst>
              </a:tr>
              <a:tr h="441722">
                <a:tc>
                  <a:txBody>
                    <a:bodyPr/>
                    <a:lstStyle/>
                    <a:p>
                      <a:pPr algn="ctr" fontAlgn="ctr"/>
                      <a:r>
                        <a:rPr lang="en-US" sz="800" u="none" strike="noStrike">
                          <a:effectLst/>
                        </a:rPr>
                        <a:t>1000</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750</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495</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0.75</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dirty="0">
                          <a:effectLst/>
                        </a:rPr>
                        <a:t>0.66</a:t>
                      </a:r>
                      <a:endParaRPr lang="en-US" sz="800" b="0" i="0" u="none" strike="noStrike" dirty="0">
                        <a:solidFill>
                          <a:srgbClr val="525252"/>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3952231441"/>
                  </a:ext>
                </a:extLst>
              </a:tr>
            </a:tbl>
          </a:graphicData>
        </a:graphic>
      </p:graphicFrame>
    </p:spTree>
    <p:extLst>
      <p:ext uri="{BB962C8B-B14F-4D97-AF65-F5344CB8AC3E}">
        <p14:creationId xmlns:p14="http://schemas.microsoft.com/office/powerpoint/2010/main" val="2518526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391664"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800" dirty="0">
                <a:solidFill>
                  <a:schemeClr val="lt1"/>
                </a:solidFill>
                <a:latin typeface="Roboto Black"/>
                <a:ea typeface="Roboto Black"/>
                <a:sym typeface="Roboto Black"/>
              </a:rPr>
              <a:t>3. Try-on Conversion</a:t>
            </a: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93042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11675" y="206376"/>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a:solidFill>
                  <a:srgbClr val="295269"/>
                </a:solidFill>
                <a:latin typeface="Roboto"/>
                <a:ea typeface="Roboto"/>
                <a:cs typeface="Roboto"/>
                <a:sym typeface="Roboto"/>
              </a:rPr>
              <a:t>2</a:t>
            </a:r>
            <a:r>
              <a:rPr lang="en" sz="2400" b="1" i="0" u="none" strike="noStrike" cap="none" dirty="0">
                <a:solidFill>
                  <a:srgbClr val="295269"/>
                </a:solidFill>
                <a:latin typeface="Roboto"/>
                <a:ea typeface="Roboto"/>
                <a:cs typeface="Roboto"/>
                <a:sym typeface="Roboto"/>
              </a:rPr>
              <a:t>. </a:t>
            </a:r>
            <a:r>
              <a:rPr lang="en-US" sz="2400" b="1" i="0" u="none" strike="noStrike" cap="none" dirty="0">
                <a:solidFill>
                  <a:srgbClr val="295269"/>
                </a:solidFill>
                <a:latin typeface="Roboto"/>
                <a:ea typeface="Roboto"/>
                <a:cs typeface="Roboto"/>
                <a:sym typeface="Roboto"/>
              </a:rPr>
              <a:t>Try-on Conversion</a:t>
            </a:r>
            <a:endParaRPr sz="2400" b="1" i="0" u="none" strike="noStrike" cap="none" dirty="0">
              <a:solidFill>
                <a:srgbClr val="295269"/>
              </a:solidFill>
              <a:latin typeface="Roboto"/>
              <a:ea typeface="Roboto"/>
              <a:cs typeface="Roboto"/>
              <a:sym typeface="Roboto"/>
            </a:endParaRPr>
          </a:p>
        </p:txBody>
      </p:sp>
      <p:sp>
        <p:nvSpPr>
          <p:cNvPr id="316" name="Shape 316"/>
          <p:cNvSpPr txBox="1"/>
          <p:nvPr/>
        </p:nvSpPr>
        <p:spPr>
          <a:xfrm>
            <a:off x="111675" y="1096376"/>
            <a:ext cx="852060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457200" marR="0" lvl="0" indent="-304800" algn="l" rtl="0">
              <a:lnSpc>
                <a:spcPct val="115000"/>
              </a:lnSpc>
              <a:spcBef>
                <a:spcPts val="0"/>
              </a:spcBef>
              <a:spcAft>
                <a:spcPts val="0"/>
              </a:spcAft>
              <a:buClr>
                <a:srgbClr val="000000"/>
              </a:buClr>
              <a:buSzPts val="1200"/>
              <a:buFont typeface="Roboto"/>
              <a:buChar char="●"/>
            </a:pPr>
            <a:r>
              <a:rPr lang="en-US" sz="1200" dirty="0">
                <a:latin typeface="Roboto"/>
                <a:ea typeface="Roboto"/>
                <a:cs typeface="Roboto"/>
                <a:sym typeface="Roboto"/>
              </a:rPr>
              <a:t>Data suggests that the try-on process is very effective, overall, in leading to a purchase (per prev. slide)</a:t>
            </a:r>
          </a:p>
          <a:p>
            <a:pPr marL="457200" marR="0" lvl="0" indent="-304800" algn="l" rtl="0">
              <a:lnSpc>
                <a:spcPct val="115000"/>
              </a:lnSpc>
              <a:spcBef>
                <a:spcPts val="0"/>
              </a:spcBef>
              <a:spcAft>
                <a:spcPts val="0"/>
              </a:spcAft>
              <a:buClr>
                <a:srgbClr val="000000"/>
              </a:buClr>
              <a:buSzPts val="1200"/>
              <a:buFont typeface="Roboto"/>
              <a:buChar char="●"/>
            </a:pPr>
            <a:r>
              <a:rPr lang="en-US" sz="1200" dirty="0" err="1">
                <a:latin typeface="Roboto"/>
                <a:ea typeface="Roboto"/>
                <a:cs typeface="Roboto"/>
                <a:sym typeface="Roboto"/>
              </a:rPr>
              <a:t>Warby</a:t>
            </a:r>
            <a:r>
              <a:rPr lang="en-US" sz="1200" dirty="0">
                <a:latin typeface="Roboto"/>
                <a:ea typeface="Roboto"/>
                <a:cs typeface="Roboto"/>
                <a:sym typeface="Roboto"/>
              </a:rPr>
              <a:t> gives their customers the option of trying on 3 or 5 pairs</a:t>
            </a:r>
          </a:p>
          <a:p>
            <a:pPr marL="457200" marR="0" lvl="0" indent="-304800" algn="l" rtl="0">
              <a:lnSpc>
                <a:spcPct val="115000"/>
              </a:lnSpc>
              <a:spcBef>
                <a:spcPts val="0"/>
              </a:spcBef>
              <a:spcAft>
                <a:spcPts val="0"/>
              </a:spcAft>
              <a:buClr>
                <a:srgbClr val="000000"/>
              </a:buClr>
              <a:buSzPts val="1200"/>
              <a:buFont typeface="Roboto"/>
              <a:buChar char="●"/>
            </a:pPr>
            <a:r>
              <a:rPr lang="en-US" sz="1200" dirty="0">
                <a:latin typeface="Roboto"/>
                <a:ea typeface="Roboto"/>
                <a:cs typeface="Roboto"/>
                <a:sym typeface="Roboto"/>
              </a:rPr>
              <a:t>In a sample of n=100, Conversion rates were substantially higher when the customer tried on 5 pairs</a:t>
            </a:r>
          </a:p>
          <a:p>
            <a:pPr marL="457200" marR="0" lvl="0" indent="-304800" algn="l" rtl="0">
              <a:lnSpc>
                <a:spcPct val="115000"/>
              </a:lnSpc>
              <a:spcBef>
                <a:spcPts val="0"/>
              </a:spcBef>
              <a:spcAft>
                <a:spcPts val="0"/>
              </a:spcAft>
              <a:buClr>
                <a:srgbClr val="000000"/>
              </a:buClr>
              <a:buSzPts val="1200"/>
              <a:buFont typeface="Roboto"/>
              <a:buChar char="●"/>
            </a:pPr>
            <a:r>
              <a:rPr lang="en-US" sz="1200" dirty="0">
                <a:latin typeface="Roboto"/>
                <a:ea typeface="Roboto"/>
                <a:cs typeface="Roboto"/>
                <a:sym typeface="Roboto"/>
              </a:rPr>
              <a:t>This suggests that the paradox of choice is not working against </a:t>
            </a:r>
            <a:r>
              <a:rPr lang="en-US" sz="1200" dirty="0" err="1">
                <a:latin typeface="Roboto"/>
                <a:ea typeface="Roboto"/>
                <a:cs typeface="Roboto"/>
                <a:sym typeface="Roboto"/>
              </a:rPr>
              <a:t>Warby</a:t>
            </a:r>
            <a:r>
              <a:rPr lang="en-US" sz="1200" dirty="0">
                <a:latin typeface="Roboto"/>
                <a:ea typeface="Roboto"/>
                <a:cs typeface="Roboto"/>
                <a:sym typeface="Roboto"/>
              </a:rPr>
              <a:t> in this situation and they may want to mandate that during home try on, 5 pairs are selected.</a:t>
            </a:r>
          </a:p>
        </p:txBody>
      </p:sp>
      <p:graphicFrame>
        <p:nvGraphicFramePr>
          <p:cNvPr id="2" name="Table 1">
            <a:extLst>
              <a:ext uri="{FF2B5EF4-FFF2-40B4-BE49-F238E27FC236}">
                <a16:creationId xmlns:a16="http://schemas.microsoft.com/office/drawing/2014/main" id="{42A67DEA-B012-46AC-9660-BFA24D1808C4}"/>
              </a:ext>
            </a:extLst>
          </p:cNvPr>
          <p:cNvGraphicFramePr>
            <a:graphicFrameLocks noGrp="1"/>
          </p:cNvGraphicFramePr>
          <p:nvPr>
            <p:extLst>
              <p:ext uri="{D42A27DB-BD31-4B8C-83A1-F6EECF244321}">
                <p14:modId xmlns:p14="http://schemas.microsoft.com/office/powerpoint/2010/main" val="999366103"/>
              </p:ext>
            </p:extLst>
          </p:nvPr>
        </p:nvGraphicFramePr>
        <p:xfrm>
          <a:off x="368300" y="3248025"/>
          <a:ext cx="3975100" cy="1095149"/>
        </p:xfrm>
        <a:graphic>
          <a:graphicData uri="http://schemas.openxmlformats.org/drawingml/2006/table">
            <a:tbl>
              <a:tblPr>
                <a:tableStyleId>{41C52BF7-F10D-42DD-8479-FF2DDF1A0279}</a:tableStyleId>
              </a:tblPr>
              <a:tblGrid>
                <a:gridCol w="2091248">
                  <a:extLst>
                    <a:ext uri="{9D8B030D-6E8A-4147-A177-3AD203B41FA5}">
                      <a16:colId xmlns:a16="http://schemas.microsoft.com/office/drawing/2014/main" val="91454844"/>
                    </a:ext>
                  </a:extLst>
                </a:gridCol>
                <a:gridCol w="881435">
                  <a:extLst>
                    <a:ext uri="{9D8B030D-6E8A-4147-A177-3AD203B41FA5}">
                      <a16:colId xmlns:a16="http://schemas.microsoft.com/office/drawing/2014/main" val="3197329819"/>
                    </a:ext>
                  </a:extLst>
                </a:gridCol>
                <a:gridCol w="1002417">
                  <a:extLst>
                    <a:ext uri="{9D8B030D-6E8A-4147-A177-3AD203B41FA5}">
                      <a16:colId xmlns:a16="http://schemas.microsoft.com/office/drawing/2014/main" val="711421979"/>
                    </a:ext>
                  </a:extLst>
                </a:gridCol>
              </a:tblGrid>
              <a:tr h="242661">
                <a:tc>
                  <a:txBody>
                    <a:bodyPr/>
                    <a:lstStyle/>
                    <a:p>
                      <a:pPr algn="ctr" fontAlgn="ctr"/>
                      <a:r>
                        <a:rPr lang="en-US" sz="800" u="none" strike="noStrike">
                          <a:effectLst/>
                        </a:rPr>
                        <a:t>Purch w/ 5</a:t>
                      </a:r>
                      <a:endParaRPr lang="en-US" sz="800" b="1" i="0" u="none" strike="noStrike">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Tried 5</a:t>
                      </a:r>
                      <a:endParaRPr lang="en-US" sz="800" b="1" i="0" u="none" strike="noStrike">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Conversion</a:t>
                      </a:r>
                      <a:endParaRPr lang="en-US" sz="800" b="1" i="0" u="none" strike="noStrike">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2838663740"/>
                  </a:ext>
                </a:extLst>
              </a:tr>
              <a:tr h="242661">
                <a:tc>
                  <a:txBody>
                    <a:bodyPr/>
                    <a:lstStyle/>
                    <a:p>
                      <a:pPr algn="ctr" fontAlgn="ctr"/>
                      <a:r>
                        <a:rPr lang="en-US" sz="800" u="none" strike="noStrike">
                          <a:effectLst/>
                        </a:rPr>
                        <a:t>28</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dirty="0">
                          <a:effectLst/>
                        </a:rPr>
                        <a:t>38</a:t>
                      </a:r>
                      <a:endParaRPr lang="en-US" sz="800" b="0" i="0" u="none" strike="noStrike" dirty="0">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74%</a:t>
                      </a:r>
                      <a:endParaRPr lang="en-US" sz="800" b="1" i="0" u="none" strike="noStrike">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2183789671"/>
                  </a:ext>
                </a:extLst>
              </a:tr>
              <a:tr h="367166">
                <a:tc>
                  <a:txBody>
                    <a:bodyPr/>
                    <a:lstStyle/>
                    <a:p>
                      <a:pPr algn="ctr" fontAlgn="ctr"/>
                      <a:r>
                        <a:rPr lang="en-US" sz="800" u="none" strike="noStrike" dirty="0">
                          <a:effectLst/>
                        </a:rPr>
                        <a:t>Tried 3</a:t>
                      </a:r>
                      <a:endParaRPr lang="en-US" sz="800" b="1" i="0" u="none" strike="noStrike" dirty="0">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dirty="0">
                          <a:effectLst/>
                        </a:rPr>
                        <a:t>Purch w/ 3</a:t>
                      </a:r>
                      <a:endParaRPr lang="en-US" sz="800" b="1" i="0" u="none" strike="noStrike" dirty="0">
                        <a:solidFill>
                          <a:srgbClr val="292929"/>
                        </a:solidFill>
                        <a:effectLst/>
                        <a:latin typeface="Segoe UI" panose="020B0502040204020203" pitchFamily="34" charset="0"/>
                      </a:endParaRPr>
                    </a:p>
                  </a:txBody>
                  <a:tcPr marL="7620" marR="7620" marT="7620" marB="0" anchor="ctr"/>
                </a:tc>
                <a:tc>
                  <a:txBody>
                    <a:bodyPr/>
                    <a:lstStyle/>
                    <a:p>
                      <a:pPr algn="ctr" fontAlgn="ctr"/>
                      <a:r>
                        <a:rPr lang="en-US" sz="800" u="none" strike="noStrike">
                          <a:effectLst/>
                        </a:rPr>
                        <a:t>Conversion</a:t>
                      </a:r>
                      <a:endParaRPr lang="en-US" sz="800" b="1" i="0" u="none" strike="noStrike">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1802114862"/>
                  </a:ext>
                </a:extLst>
              </a:tr>
              <a:tr h="242661">
                <a:tc>
                  <a:txBody>
                    <a:bodyPr/>
                    <a:lstStyle/>
                    <a:p>
                      <a:pPr algn="ctr" fontAlgn="ctr"/>
                      <a:r>
                        <a:rPr lang="en-US" sz="800" u="none" strike="noStrike">
                          <a:effectLst/>
                        </a:rPr>
                        <a:t>30</a:t>
                      </a:r>
                      <a:endParaRPr lang="en-US" sz="800" b="0" i="0" u="none" strike="noStrike">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dirty="0">
                          <a:effectLst/>
                        </a:rPr>
                        <a:t>13</a:t>
                      </a:r>
                      <a:endParaRPr lang="en-US" sz="800" b="0" i="0" u="none" strike="noStrike" dirty="0">
                        <a:solidFill>
                          <a:srgbClr val="525252"/>
                        </a:solidFill>
                        <a:effectLst/>
                        <a:latin typeface="Segoe UI" panose="020B0502040204020203" pitchFamily="34" charset="0"/>
                      </a:endParaRPr>
                    </a:p>
                  </a:txBody>
                  <a:tcPr marL="7620" marR="7620" marT="7620" marB="0" anchor="ctr"/>
                </a:tc>
                <a:tc>
                  <a:txBody>
                    <a:bodyPr/>
                    <a:lstStyle/>
                    <a:p>
                      <a:pPr algn="ctr" fontAlgn="ctr"/>
                      <a:r>
                        <a:rPr lang="en-US" sz="800" u="none" strike="noStrike" dirty="0">
                          <a:effectLst/>
                        </a:rPr>
                        <a:t>43%</a:t>
                      </a:r>
                      <a:endParaRPr lang="en-US" sz="800" b="1" i="0" u="none" strike="noStrike" dirty="0">
                        <a:solidFill>
                          <a:srgbClr val="292929"/>
                        </a:solidFill>
                        <a:effectLst/>
                        <a:latin typeface="Segoe UI" panose="020B0502040204020203" pitchFamily="34" charset="0"/>
                      </a:endParaRPr>
                    </a:p>
                  </a:txBody>
                  <a:tcPr marL="7620" marR="7620" marT="7620" marB="0" anchor="ctr"/>
                </a:tc>
                <a:extLst>
                  <a:ext uri="{0D108BD9-81ED-4DB2-BD59-A6C34878D82A}">
                    <a16:rowId xmlns:a16="http://schemas.microsoft.com/office/drawing/2014/main" val="327186189"/>
                  </a:ext>
                </a:extLst>
              </a:tr>
            </a:tbl>
          </a:graphicData>
        </a:graphic>
      </p:graphicFrame>
    </p:spTree>
    <p:extLst>
      <p:ext uri="{BB962C8B-B14F-4D97-AF65-F5344CB8AC3E}">
        <p14:creationId xmlns:p14="http://schemas.microsoft.com/office/powerpoint/2010/main" val="58464329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442</Words>
  <Application>Microsoft Office PowerPoint</Application>
  <PresentationFormat>On-screen Show (16:9)</PresentationFormat>
  <Paragraphs>65</Paragraphs>
  <Slides>8</Slides>
  <Notes>8</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8</vt:i4>
      </vt:variant>
    </vt:vector>
  </HeadingPairs>
  <TitlesOfParts>
    <vt:vector size="17" baseType="lpstr">
      <vt:lpstr>Dosis</vt:lpstr>
      <vt:lpstr>Roboto Black</vt:lpstr>
      <vt:lpstr>Segoe UI</vt:lpstr>
      <vt:lpstr>Arial</vt:lpstr>
      <vt:lpstr>Roboto</vt:lpstr>
      <vt:lpstr>Roboto Thin</vt:lpstr>
      <vt:lpstr>Simple Light</vt:lpstr>
      <vt:lpstr>Simple Light</vt:lpstr>
      <vt:lpstr>Simple Light</vt:lpstr>
      <vt:lpstr>PowerPoint Presentation</vt:lpstr>
      <vt:lpstr>Example Table of Contents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Patrick Lynch</dc:creator>
  <cp:lastModifiedBy>Patrick Lynch</cp:lastModifiedBy>
  <cp:revision>2</cp:revision>
  <dcterms:modified xsi:type="dcterms:W3CDTF">2018-12-19T00:45:31Z</dcterms:modified>
</cp:coreProperties>
</file>